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2" r:id="rId6"/>
    <p:sldId id="266" r:id="rId7"/>
    <p:sldId id="270" r:id="rId8"/>
    <p:sldId id="263" r:id="rId9"/>
    <p:sldId id="268" r:id="rId10"/>
    <p:sldId id="264" r:id="rId11"/>
    <p:sldId id="271" r:id="rId12"/>
    <p:sldId id="272" r:id="rId13"/>
    <p:sldId id="265" r:id="rId14"/>
    <p:sldId id="273" r:id="rId15"/>
    <p:sldId id="274" r:id="rId16"/>
    <p:sldId id="276" r:id="rId17"/>
    <p:sldId id="277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B3C6E7"/>
    <a:srgbClr val="D2D0D6"/>
    <a:srgbClr val="F6F8FC"/>
    <a:srgbClr val="78B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43"/>
  </p:normalViewPr>
  <p:slideViewPr>
    <p:cSldViewPr snapToGrid="0" snapToObjects="1" showGuides="1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B7F12-A90D-714E-A6FD-3D3519521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C9AA69-8BFE-8E46-8F7A-4A5B62AE9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6D971A-6DEB-0C47-8AD9-9777DD90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D1C6C-7FBD-4A47-AF49-859BD8FA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B812D-E329-AE46-A39C-91DCD87C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4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63652-87EB-614D-BCBF-8EF54DB7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5CC4EF-58FA-DC4C-B0F9-EF5535FA6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ADAC7E-39D6-3244-8308-8DDA22B0D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024FA-E3D1-2343-B9A1-2639717AE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730B2-A26A-4B4F-BF2A-9987D087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0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77D07B-7994-B04B-9E7B-E6C43962A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49E98D-C300-8D46-B9EB-D0E19A85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AA019-7560-794B-8041-013E3AE5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FC4BA-6270-2D46-ADEF-66C0245D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B0C12-7FD3-204F-B9B8-7FC49470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3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03183-3980-FB43-B7D1-69F4F5F2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562D8-1BF7-0346-AE87-0D56EB1E8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F7C76-7FB7-B141-ACD7-E5E58609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7BBA6-F1AA-F345-87D9-E23C3417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B8075-2BA0-6145-B4C1-482170A9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3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B5682-601B-B34E-A691-21860113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ADFFC-4BDC-3547-9D34-DFD4250CA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EDE9A-E9BE-5748-B44A-3872BAF8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88BFA-2484-2242-9B37-258DCE1E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076D-4FC5-2D48-AC3F-2D4D6F49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1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E1CE9-5A96-D642-AB56-9FD67998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18EF45-E536-144D-BBEC-94F093FF6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36A3C9-E5E4-4244-A775-1F24A42BC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856EA-A95F-9845-B44D-3934EAA3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E0B98E-755E-704C-A326-9511F372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CB788D-C414-4E4B-B3F2-35D330EE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68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8D877-1EAD-894C-AEA8-FD39CD5E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2D11FA-FA6E-A64D-A88C-294BFA3E4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24F9E4-4EB8-974D-939C-67D8B33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D37D8A-FC4B-8243-87FA-C74AD051F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EEAD6A-B209-0740-85C5-D08C098CA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57BE68-9933-244F-8DDE-206971F3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88852F-67BE-754A-B6F2-374D0D18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6F5457-7A84-604F-BC0B-8EFE5756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3F4D9-8FD7-E949-A894-A1A8CE28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EFA6FC-A6D9-4544-8BB5-C53549C5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254011-99A5-D348-BBFE-8A889A0F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E5BF9-65D1-2640-8157-1120DFC8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37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E6CE07-9BB5-9B48-9114-1F12AA9A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DDC19A-50AD-EB43-A437-04C55CD7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AE7FAC-4CC6-DA48-8CEB-3C013725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34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63D8E-0DA4-B747-96D5-F2CF6D90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49F38-A7DE-9F40-9133-89DC4E0D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490F4F-F953-684B-9207-8648CA712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222281-758C-6841-B77D-7824AEF3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6CD36D-FAFF-3841-BBEE-9F3858A7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48D694-640A-0141-805B-9C14200F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3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1FF8D-8479-3C40-BFF7-7C601EAE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6AF862-5746-234F-9748-E91B62C28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AA4E9-4972-984C-872C-0CC6F1AED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A8586-33AE-5647-A3B5-050BC92C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600BA8-2D97-6C42-A82D-421D73DC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2810AA-2491-3B48-AFC1-DBCACC72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CA65-5477-CE43-B62D-B8AACD1C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8C2F88-A5AC-CA42-B3ED-4EB5F12EC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5AD11-5216-784D-8FE0-E9DD6210A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99A7F-8C33-8A46-839E-8A25593EE66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838641-6B27-5241-95FB-04E004D69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75925-5858-8648-93C5-3DE9C40D7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D36D-7A2F-524D-8B61-BF25074CB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C67D-81DE-014F-86E4-D1B97E58D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9715" y="2053292"/>
            <a:ext cx="6710565" cy="2241872"/>
          </a:xfr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Общероссийская общественная организация «Всероссийское общество спасания на водах» (ВОСВОД)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D6DB4D-D8EE-7343-9FC2-CD595DCC2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7" t="6956" r="6554" b="8267"/>
          <a:stretch/>
        </p:blipFill>
        <p:spPr>
          <a:xfrm>
            <a:off x="253833" y="740239"/>
            <a:ext cx="4789714" cy="47075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0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F6B76-4E4E-674C-8283-0D2C98AA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Если Вы оказались на хрупком льду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F0482-5CDB-AC4D-B94F-7204A0DC4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5" y="1690688"/>
            <a:ext cx="5624945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Следует осторожно повернуть обратно и скользящими шагами возвращаться к берегу.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случае если у человека есть с собой рюкзак, его лучше повесить на одно плечо — это позволит легко освободиться от груза, если лед всё же провалится.</a:t>
            </a:r>
          </a:p>
          <a:p>
            <a:endParaRPr lang="ru-RU" dirty="0"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37777-C5F4-9E4D-8C46-90496B380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509" y="1945482"/>
            <a:ext cx="3890116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1B7A6-66F4-224B-A13C-3E91027D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провалились Вы…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способ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4C346-3415-0447-98AE-9B435904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630" y="1825625"/>
            <a:ext cx="5474369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Сохранять спокойствие и звать на помощь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Расставить руки максимально широко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Лечь у края полыньи максимально горизонтально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Пробовать выползти на кромку льда, поочередно вытаскивая ноги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опору (нож, палка, кусок льда)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одежда намокла, можно её сбросить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9A321-85F1-A840-B866-873DC5D72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29644"/>
            <a:ext cx="5740400" cy="3543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94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D7DD5-F77E-084E-9AB7-67397E21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провалились Вы…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способ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13196-41BC-DF4D-B18C-DE885D2BF3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Освободиться от рюкзака и мешающих предметов</a:t>
            </a:r>
          </a:p>
          <a:p>
            <a:r>
              <a:rPr lang="ru-RU" dirty="0"/>
              <a:t>Лечь на спину в сторону пройденного пути</a:t>
            </a:r>
          </a:p>
          <a:p>
            <a:r>
              <a:rPr lang="ru-RU" dirty="0"/>
              <a:t>Сделать мощный гребок на спине двумя руками</a:t>
            </a:r>
          </a:p>
          <a:p>
            <a:r>
              <a:rPr lang="ru-RU" dirty="0"/>
              <a:t>После того, как Вы вылетите на лед нужно перевернуться на живот и несколько метров ползти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06B684-295C-5B4B-881D-2A38179CA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96014"/>
            <a:ext cx="5181600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ED0DBE-CD0F-2E40-BEBF-6287435C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90" y="1696423"/>
            <a:ext cx="11551219" cy="5012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69343-5E22-B545-8C32-D01119D8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спасать провалившегося человека, чтобы не утонуть самому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CB014A-0B0E-2940-805D-8524C80A3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944" y="1690688"/>
            <a:ext cx="10650856" cy="2009304"/>
          </a:xfrm>
          <a:solidFill>
            <a:schemeClr val="bg2">
              <a:alpha val="23000"/>
            </a:schemeClr>
          </a:solidFill>
          <a:effectLst>
            <a:softEdge rad="127000"/>
          </a:effectLst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Успокоить потерпевшего, вызвать МЧС;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Вооружиться любой длинной палкой, доской, шестом или веревкой (Можно связать воедино шарфы, ремни или одежду.)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Подползать к полынье, куда провалился человек, нужно очень осторожно, широко раскинув руки, можно сформировать цепочку людей</a:t>
            </a:r>
            <a:r>
              <a:rPr lang="ru-RU" dirty="0">
                <a:latin typeface="Montserra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88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5665-D440-164B-94B8-C82E5618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спасать провалившегося человека, чтобы не утонуть самому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4D658-D9EB-0340-AEF8-1997D7C29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7944" y="1719429"/>
            <a:ext cx="7150772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 вытягивании на лёд никогда не протягивайте пострадавшему руку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можете уйти под воду вместе!</a:t>
            </a:r>
          </a:p>
          <a:p>
            <a:pPr marL="0" indent="0" algn="ctr">
              <a:buNone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Находясь у полыньи подайте тонущему шарф, ремень или любой элемент одежды, за который человек сможет схватиться и вытягивайте за противоположный конец. Если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Вас есть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веревка,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привяжите один край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надежному предмету на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берегу, а другой закрепите вокруг живота и перемещайтесь к жертве ползком.</a:t>
            </a:r>
          </a:p>
        </p:txBody>
      </p:sp>
      <p:pic>
        <p:nvPicPr>
          <p:cNvPr id="8" name="Рисунок 7" descr="Предупреждение">
            <a:extLst>
              <a:ext uri="{FF2B5EF4-FFF2-40B4-BE49-F238E27FC236}">
                <a16:creationId xmlns:a16="http://schemas.microsoft.com/office/drawing/2014/main" id="{BF580BB8-2450-3D44-850C-02998EB14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596" y="1719429"/>
            <a:ext cx="1604211" cy="1604211"/>
          </a:xfrm>
          <a:prstGeom prst="rect">
            <a:avLst/>
          </a:prstGeom>
        </p:spPr>
      </p:pic>
      <p:pic>
        <p:nvPicPr>
          <p:cNvPr id="14" name="Объект 13" descr="Знак одобрения">
            <a:extLst>
              <a:ext uri="{FF2B5EF4-FFF2-40B4-BE49-F238E27FC236}">
                <a16:creationId xmlns:a16="http://schemas.microsoft.com/office/drawing/2014/main" id="{ECA36B37-A03E-D247-A337-6E50F6FBD8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722" y="3895098"/>
            <a:ext cx="1929060" cy="1929060"/>
          </a:xfrm>
        </p:spPr>
      </p:pic>
    </p:spTree>
    <p:extLst>
      <p:ext uri="{BB962C8B-B14F-4D97-AF65-F5344CB8AC3E}">
        <p14:creationId xmlns:p14="http://schemas.microsoft.com/office/powerpoint/2010/main" val="31826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A2B29-8DDC-8F45-AD17-05982C8B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извлечения провалившегося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3090B2-D0F9-9E4B-A8D5-CB9B7F148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316" y="2141537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Доставить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спасавшего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потерпевшего в тёплое место;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Переодеться в сухую одежду;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сухой нет, снять одежду отжать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надеть снова и перемещаться в тепло;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Закутать в спасательное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одеяло при наличии;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Напоить горячим сладким чаем;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необходимости вызвать скорую помощь или отвезти в больницу.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EEBC05-AF78-3142-A5C7-F302CA71A2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3425" y="1825625"/>
            <a:ext cx="49991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5F3FB-09FD-C149-A1EE-75B618BD1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8AFA7-312A-374C-AB3B-E0A6856AE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627B8-A816-3E4A-A3F1-614128D3A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215A5B1-9691-0548-98A3-70671FCEE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" y="-270659"/>
            <a:ext cx="11829043" cy="73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5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B7BA6-436F-1848-9EA2-3D514BFC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4F50E-F0F5-3E45-96AE-2A5A64320D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F1FA19-7C16-4F4B-A506-91BF20209B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B6C86A9E-504D-4649-A3DA-363A5DBB0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-248710"/>
            <a:ext cx="11574379" cy="72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4E959-659A-424A-A11A-E14F5FE8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37" y="31699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 спасателем: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83553C-C6E7-934D-BB04-0145E4AADA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DE876BA-40A4-C147-A7C4-C08BD4648D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01376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9E514-DFC2-7946-9ABE-DCCA0EBE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/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«Всероссийское общество спасания на водах» (ВОСВОД</a:t>
            </a:r>
            <a:r>
              <a:rPr lang="ru-RU" sz="4400" b="1" dirty="0">
                <a:latin typeface="Montserrat" pitchFamily="2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900E6-3DC3-4748-BA14-886E91DC9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5073"/>
            <a:ext cx="10688053" cy="33406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Основано в 1872 году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Девиз общества: </a:t>
            </a: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«Ни одной жертвы  воде».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21 мая День ВОСВОД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ru-RU" b="1" i="1" dirty="0">
              <a:latin typeface="Montserrat" pitchFamily="2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i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4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072E2-A767-F640-A87C-0F6B30FB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История ВОСВОД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CC6F4-AC9F-B84E-9B84-6E663C6A8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429" y="1491916"/>
            <a:ext cx="10515600" cy="4685047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1794-1880 «Общество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подания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помощи при кораблекрушениях», было основано по инициативе Петра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1860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Вицеадмирал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Андрей Васильевич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Фрейганг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учредил  «Общество спасания на водах», было организовано по инициативе кронштадтских моряков;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1872 г. Основание общества спасания на водах (Константин Николаевич Посьет)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1892 Императорское общество спасания на водах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1928 Союз Общество спасания на водах (ОСНАВ)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перестройки в начале 2000-х началось восстановление ВОСВОД</a:t>
            </a:r>
          </a:p>
        </p:txBody>
      </p:sp>
    </p:spTree>
    <p:extLst>
      <p:ext uri="{BB962C8B-B14F-4D97-AF65-F5344CB8AC3E}">
        <p14:creationId xmlns:p14="http://schemas.microsoft.com/office/powerpoint/2010/main" val="2238542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C6C9DB7-E8A4-DE4F-9984-D86F8E8E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Медаль «За спасение погибавших на водах</a:t>
            </a:r>
            <a:r>
              <a:rPr lang="ru-RU" dirty="0">
                <a:latin typeface="Montserrat" pitchFamily="2" charset="0"/>
                <a:cs typeface="Dubai" panose="020B0503030403030204" pitchFamily="34" charset="-78"/>
              </a:rPr>
              <a:t>»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0F8782E-6CF1-E04E-B397-1EBCAEB6B8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Учреждена в 2008 году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Медаль является высшей формой общественного признания и поощрения за героические, самоотверженные действия при спасении погибавших на водах. </a:t>
            </a:r>
          </a:p>
        </p:txBody>
      </p:sp>
      <p:pic>
        <p:nvPicPr>
          <p:cNvPr id="1026" name="Picture 2" descr="Медаль «За спасение погибавших на водах»">
            <a:extLst>
              <a:ext uri="{FF2B5EF4-FFF2-40B4-BE49-F238E27FC236}">
                <a16:creationId xmlns:a16="http://schemas.microsoft.com/office/drawing/2014/main" id="{EF8D201C-616C-824C-AF38-7265F1E329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826" y="1550055"/>
            <a:ext cx="2244374" cy="53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0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7EA8A-C518-924E-9316-52AA16BF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56" y="3889861"/>
            <a:ext cx="4347325" cy="2968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617B7-ABA5-964D-8567-9BE6E2B7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причины трагедий </a:t>
            </a:r>
            <a:r>
              <a:rPr lang="ru-RU" dirty="0" smtClean="0"/>
              <a:t>на льду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D5B782-2A52-6645-B8A1-630DB27F6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324" y="1744471"/>
            <a:ext cx="5541252" cy="1684529"/>
          </a:xfrm>
          <a:solidFill>
            <a:srgbClr val="ECEC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Выезд граждан на лед на различных транспортных средствах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Montserrat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764A42-FC13-1545-B975-15BE54D406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20264" y="2831154"/>
            <a:ext cx="4163480" cy="2214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590EC78-7B89-1746-A1CA-E669B0A17504}"/>
              </a:ext>
            </a:extLst>
          </p:cNvPr>
          <p:cNvSpPr txBox="1">
            <a:spLocks/>
          </p:cNvSpPr>
          <p:nvPr/>
        </p:nvSpPr>
        <p:spPr>
          <a:xfrm>
            <a:off x="6271846" y="3699891"/>
            <a:ext cx="5081954" cy="1016488"/>
          </a:xfrm>
          <a:prstGeom prst="rect">
            <a:avLst/>
          </a:prstGeom>
          <a:solidFill>
            <a:srgbClr val="ECECE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Выход на лед для отдыха и рыбалки </a:t>
            </a:r>
          </a:p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3DDDC-5909-3F45-A0DB-A315B6AB8DAC}"/>
              </a:ext>
            </a:extLst>
          </p:cNvPr>
          <p:cNvSpPr txBox="1"/>
          <p:nvPr/>
        </p:nvSpPr>
        <p:spPr>
          <a:xfrm>
            <a:off x="1489508" y="5085625"/>
            <a:ext cx="4606492" cy="1407250"/>
          </a:xfrm>
          <a:prstGeom prst="rect">
            <a:avLst/>
          </a:prstGeom>
          <a:solidFill>
            <a:srgbClr val="ECECEC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Montserra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необорудованных ледовых переправ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6E17E3-A61A-114A-A471-FDCB211F7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80" y="1207090"/>
            <a:ext cx="3745984" cy="2221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880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34511-9919-EF4E-A693-31B2250B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708" y="365126"/>
            <a:ext cx="7118684" cy="13255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Опасные места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5F265-40BE-6546-9565-01709A5FB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7356" y="1690689"/>
            <a:ext cx="7826542" cy="102844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Участки покрытые толстым слоем снега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0CBE4C9F-A685-2A43-9708-E8C084532233}"/>
              </a:ext>
            </a:extLst>
          </p:cNvPr>
          <p:cNvSpPr txBox="1">
            <a:spLocks/>
          </p:cNvSpPr>
          <p:nvPr/>
        </p:nvSpPr>
        <p:spPr>
          <a:xfrm>
            <a:off x="2609850" y="3184730"/>
            <a:ext cx="7826542" cy="127359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Места быстрого течения и выхода родников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496F714D-0759-B249-A311-228EE47B7F11}"/>
              </a:ext>
            </a:extLst>
          </p:cNvPr>
          <p:cNvSpPr txBox="1">
            <a:spLocks/>
          </p:cNvSpPr>
          <p:nvPr/>
        </p:nvSpPr>
        <p:spPr>
          <a:xfrm>
            <a:off x="2820904" y="4973221"/>
            <a:ext cx="8112292" cy="127359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Лед вблизи выступающих над поверхностью кустов</a:t>
            </a:r>
          </a:p>
        </p:txBody>
      </p:sp>
      <p:pic>
        <p:nvPicPr>
          <p:cNvPr id="16" name="Рисунок 15" descr="Снежинка">
            <a:extLst>
              <a:ext uri="{FF2B5EF4-FFF2-40B4-BE49-F238E27FC236}">
                <a16:creationId xmlns:a16="http://schemas.microsoft.com/office/drawing/2014/main" id="{65AEC782-5872-4841-950A-4F493A5C8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01792" y="957542"/>
            <a:ext cx="2191093" cy="2191093"/>
          </a:xfrm>
          <a:prstGeom prst="rect">
            <a:avLst/>
          </a:prstGeom>
        </p:spPr>
      </p:pic>
      <p:pic>
        <p:nvPicPr>
          <p:cNvPr id="17" name="Рисунок 16" descr="Снежинка">
            <a:extLst>
              <a:ext uri="{FF2B5EF4-FFF2-40B4-BE49-F238E27FC236}">
                <a16:creationId xmlns:a16="http://schemas.microsoft.com/office/drawing/2014/main" id="{67573D44-1F2E-E847-8F33-47CAA89C4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16830" y="2764333"/>
            <a:ext cx="2191093" cy="2191093"/>
          </a:xfrm>
          <a:prstGeom prst="rect">
            <a:avLst/>
          </a:prstGeom>
        </p:spPr>
      </p:pic>
      <p:pic>
        <p:nvPicPr>
          <p:cNvPr id="18" name="Рисунок 17" descr="Снежинка">
            <a:extLst>
              <a:ext uri="{FF2B5EF4-FFF2-40B4-BE49-F238E27FC236}">
                <a16:creationId xmlns:a16="http://schemas.microsoft.com/office/drawing/2014/main" id="{02ED10C1-922A-B242-9975-C10D3A89A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6263" y="4708561"/>
            <a:ext cx="2191093" cy="21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3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455304-B337-6F43-8E49-F269336A6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473"/>
          <a:stretch/>
        </p:blipFill>
        <p:spPr>
          <a:xfrm>
            <a:off x="1763822" y="2724025"/>
            <a:ext cx="4332178" cy="3917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DD5EE-CAF4-AC4C-8AE1-D076FC46E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751" y="475247"/>
            <a:ext cx="3322972" cy="5907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322E6-D3AF-2A4D-A1CC-216FDA1942EB}"/>
              </a:ext>
            </a:extLst>
          </p:cNvPr>
          <p:cNvSpPr txBox="1"/>
          <p:nvPr/>
        </p:nvSpPr>
        <p:spPr>
          <a:xfrm>
            <a:off x="1090458" y="836194"/>
            <a:ext cx="5678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Пос.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Лосево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область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30 С</a:t>
            </a:r>
          </a:p>
        </p:txBody>
      </p:sp>
    </p:spTree>
    <p:extLst>
      <p:ext uri="{BB962C8B-B14F-4D97-AF65-F5344CB8AC3E}">
        <p14:creationId xmlns:p14="http://schemas.microsoft.com/office/powerpoint/2010/main" val="313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45FF4-378E-2847-BE10-50DA0146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Правила безопасности в зимнее время года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2A379-8D14-0348-8623-BA8799460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074" y="1825624"/>
            <a:ext cx="6184231" cy="5032375"/>
          </a:xfrm>
        </p:spPr>
        <p:txBody>
          <a:bodyPr>
            <a:normAutofit lnSpcReduction="10000"/>
          </a:bodyPr>
          <a:lstStyle/>
          <a:p>
            <a:pPr marL="422275" indent="-422275">
              <a:buFont typeface="Zapf Dingbats"/>
              <a:buChar char="✔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лед нельзя выходить в темное время суток, при плохой видимости </a:t>
            </a:r>
          </a:p>
          <a:p>
            <a:pPr marL="422275" indent="-422275">
              <a:buFont typeface="Zapf Dingbats"/>
              <a:buChar char="✔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поверхности льда запрещается бегать, прыгать и собираться компанией в одной точке. </a:t>
            </a:r>
          </a:p>
          <a:p>
            <a:pPr marL="422275" indent="-422275">
              <a:buFont typeface="Zapf Dingbats"/>
              <a:buChar char="✔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переходе через реку следует пользоваться оборудованными ледовыми переправами, а при вынужденном переходе — придерживаться проторенных троп.</a:t>
            </a:r>
          </a:p>
          <a:p>
            <a:pPr marL="422275" indent="-422275">
              <a:buFont typeface="Zapf Dingbats"/>
              <a:buChar char="✔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Рыбакам следует всегда иметь при себе спасательный жилет и длинную веревку с грузом на одном конце.</a:t>
            </a:r>
          </a:p>
          <a:p>
            <a:pPr marL="422275" indent="-422275">
              <a:buFont typeface="Zapf Dingbats"/>
              <a:buChar char="✔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 проверять прочность льда ударом ноги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F4508C-ECE2-9142-A888-F9147BBB00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8509" y="1825625"/>
            <a:ext cx="362898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87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8953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592</Words>
  <Application>Microsoft Office PowerPoint</Application>
  <PresentationFormat>Широкоэкранный</PresentationFormat>
  <Paragraphs>63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Dubai</vt:lpstr>
      <vt:lpstr>Montserrat</vt:lpstr>
      <vt:lpstr>Wingdings</vt:lpstr>
      <vt:lpstr>Zapf Dingbats</vt:lpstr>
      <vt:lpstr>Тема Office</vt:lpstr>
      <vt:lpstr>Общероссийская общественная организация «Всероссийское общество спасания на водах» (ВОСВОД) </vt:lpstr>
      <vt:lpstr>«Всероссийское общество спасания на водах» (ВОСВОД)</vt:lpstr>
      <vt:lpstr>История ВОСВОД</vt:lpstr>
      <vt:lpstr>Медаль «За спасение погибавших на водах»</vt:lpstr>
      <vt:lpstr>Основные причины трагедий на льду</vt:lpstr>
      <vt:lpstr>Опасные места</vt:lpstr>
      <vt:lpstr>Презентация PowerPoint</vt:lpstr>
      <vt:lpstr>Правила безопасности в зимнее время года</vt:lpstr>
      <vt:lpstr>Презентация PowerPoint</vt:lpstr>
      <vt:lpstr>Если Вы оказались на хрупком льду</vt:lpstr>
      <vt:lpstr>Если провалились Вы… 1 способ</vt:lpstr>
      <vt:lpstr>Если провалились Вы… 2 способ</vt:lpstr>
      <vt:lpstr>Как спасать провалившегося человека, чтобы не утонуть самому</vt:lpstr>
      <vt:lpstr>Как спасать провалившегося человека, чтобы не утонуть самому</vt:lpstr>
      <vt:lpstr>После извлечения провалившегося</vt:lpstr>
      <vt:lpstr>Презентация PowerPoint</vt:lpstr>
      <vt:lpstr>Презентация PowerPoint</vt:lpstr>
      <vt:lpstr>Как стать спасателем: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общественная организация «Всероссийское общество спасания на водах» (ВОСВОД)</dc:title>
  <dc:creator>homei7</dc:creator>
  <cp:lastModifiedBy>Пользователь</cp:lastModifiedBy>
  <cp:revision>4</cp:revision>
  <dcterms:modified xsi:type="dcterms:W3CDTF">2025-03-31T07:29:21Z</dcterms:modified>
</cp:coreProperties>
</file>